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8" r:id="rId5"/>
    <p:sldId id="276" r:id="rId6"/>
    <p:sldId id="261" r:id="rId7"/>
    <p:sldId id="277" r:id="rId8"/>
    <p:sldId id="262" r:id="rId9"/>
    <p:sldId id="275" r:id="rId10"/>
    <p:sldId id="264" r:id="rId11"/>
    <p:sldId id="265" r:id="rId12"/>
    <p:sldId id="287" r:id="rId13"/>
    <p:sldId id="289" r:id="rId14"/>
    <p:sldId id="288" r:id="rId15"/>
    <p:sldId id="290" r:id="rId16"/>
    <p:sldId id="291" r:id="rId17"/>
    <p:sldId id="292" r:id="rId18"/>
    <p:sldId id="297" r:id="rId19"/>
    <p:sldId id="293" r:id="rId20"/>
    <p:sldId id="278" r:id="rId21"/>
    <p:sldId id="295" r:id="rId22"/>
    <p:sldId id="271" r:id="rId23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EF6"/>
    <a:srgbClr val="03689A"/>
    <a:srgbClr val="5DBAFF"/>
    <a:srgbClr val="008FCA"/>
    <a:srgbClr val="66C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52" autoAdjust="0"/>
  </p:normalViewPr>
  <p:slideViewPr>
    <p:cSldViewPr>
      <p:cViewPr varScale="1">
        <p:scale>
          <a:sx n="145" d="100"/>
          <a:sy n="145" d="100"/>
        </p:scale>
        <p:origin x="-654" y="-84"/>
      </p:cViewPr>
      <p:guideLst>
        <p:guide orient="horz" pos="1653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8" d="100"/>
          <a:sy n="68" d="100"/>
        </p:scale>
        <p:origin x="-2610" y="-90"/>
      </p:cViewPr>
      <p:guideLst>
        <p:guide orient="horz" pos="2938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FFBBD-034F-430E-AC2B-065A499D56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06AB5-96E7-4A24-959B-7C112D0611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4060B-E2C7-45A5-90D3-1699D8DFA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" y="5004618"/>
            <a:ext cx="2285286" cy="138881"/>
          </a:xfrm>
          <a:prstGeom prst="rect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283965" y="5004618"/>
            <a:ext cx="2285286" cy="138881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574751" y="5004618"/>
            <a:ext cx="2285286" cy="138881"/>
          </a:xfrm>
          <a:prstGeom prst="rect">
            <a:avLst/>
          </a:prstGeom>
          <a:solidFill>
            <a:srgbClr val="008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858714" y="5004618"/>
            <a:ext cx="2285286" cy="138881"/>
          </a:xfrm>
          <a:prstGeom prst="rect">
            <a:avLst/>
          </a:prstGeom>
          <a:solidFill>
            <a:srgbClr val="5DBA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372200" y="3363838"/>
            <a:ext cx="2771800" cy="1777380"/>
            <a:chOff x="5456346" y="3361556"/>
            <a:chExt cx="3363110" cy="2353444"/>
          </a:xfrm>
        </p:grpSpPr>
        <p:pic>
          <p:nvPicPr>
            <p:cNvPr id="14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0392" b="-1760"/>
            <a:stretch>
              <a:fillRect/>
            </a:stretch>
          </p:blipFill>
          <p:spPr bwMode="auto">
            <a:xfrm>
              <a:off x="6029806" y="3361556"/>
              <a:ext cx="2789650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" b="36318"/>
            <a:stretch>
              <a:fillRect/>
            </a:stretch>
          </p:blipFill>
          <p:spPr bwMode="auto">
            <a:xfrm>
              <a:off x="5456346" y="4225652"/>
              <a:ext cx="3114194" cy="148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0" y="0"/>
            <a:ext cx="3134566" cy="2211710"/>
            <a:chOff x="5755490" y="3888432"/>
            <a:chExt cx="3388510" cy="2559348"/>
          </a:xfrm>
        </p:grpSpPr>
        <p:pic>
          <p:nvPicPr>
            <p:cNvPr id="17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21269" r="1" b="-1760"/>
            <a:stretch>
              <a:fillRect/>
            </a:stretch>
          </p:blipFill>
          <p:spPr bwMode="auto">
            <a:xfrm>
              <a:off x="6029806" y="3888432"/>
              <a:ext cx="3114194" cy="182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8" t="-1949" r="1" b="-1760"/>
            <a:stretch>
              <a:fillRect/>
            </a:stretch>
          </p:blipFill>
          <p:spPr bwMode="auto">
            <a:xfrm>
              <a:off x="5755490" y="4094336"/>
              <a:ext cx="2586326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1467103" y="1971591"/>
            <a:ext cx="6898254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44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智能下棋手</a:t>
            </a:r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68710" y="3026127"/>
            <a:ext cx="277424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黄佳妮、熊慧兰、王一涵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370759" y="2739827"/>
            <a:ext cx="708967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井字棋游戏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胜负判定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rcRect l="19965" t="24192" r="19956" b="18502"/>
          <a:stretch>
            <a:fillRect/>
          </a:stretch>
        </p:blipFill>
        <p:spPr>
          <a:xfrm>
            <a:off x="371475" y="969010"/>
            <a:ext cx="2533650" cy="25349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147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0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320" y="170180"/>
            <a:ext cx="3131820" cy="4594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620" y="335280"/>
            <a:ext cx="2996565" cy="2996565"/>
          </a:xfrm>
          <a:prstGeom prst="rect">
            <a:avLst/>
          </a:prstGeom>
        </p:spPr>
      </p:pic>
      <p:sp>
        <p:nvSpPr>
          <p:cNvPr id="45" name="文本框 58"/>
          <p:cNvSpPr txBox="1"/>
          <p:nvPr/>
        </p:nvSpPr>
        <p:spPr>
          <a:xfrm>
            <a:off x="6671310" y="3724275"/>
            <a:ext cx="209486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根据返回的胜利情况进行语音及弹窗提示。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" y="3563620"/>
            <a:ext cx="3917950" cy="127381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7147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1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147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2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1221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3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24280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24280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5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7708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6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07708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7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7708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8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45" grpId="0"/>
      <p:bldP spid="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井字棋</a:t>
              </a:r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人机下棋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7620" y="1158240"/>
            <a:ext cx="2202180" cy="215646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2"/>
          <a:srcRect l="19965" t="24192" r="19956" b="18502"/>
          <a:stretch>
            <a:fillRect/>
          </a:stretch>
        </p:blipFill>
        <p:spPr>
          <a:xfrm>
            <a:off x="371475" y="969010"/>
            <a:ext cx="2533650" cy="25349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7147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0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147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1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147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2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1221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3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24280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24280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5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7708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6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07708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7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7708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8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10" y="156845"/>
            <a:ext cx="2736215" cy="4829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2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井字棋</a:t>
              </a:r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rcRect l="19611" t="10219" r="19789" b="80580"/>
          <a:stretch>
            <a:fillRect/>
          </a:stretch>
        </p:blipFill>
        <p:spPr>
          <a:xfrm>
            <a:off x="3383915" y="390525"/>
            <a:ext cx="2376170" cy="378460"/>
          </a:xfrm>
          <a:prstGeom prst="rect">
            <a:avLst/>
          </a:prstGeom>
        </p:spPr>
      </p:pic>
      <p:sp>
        <p:nvSpPr>
          <p:cNvPr id="2" name="Freeform 5"/>
          <p:cNvSpPr/>
          <p:nvPr/>
        </p:nvSpPr>
        <p:spPr bwMode="auto">
          <a:xfrm>
            <a:off x="442595" y="1051560"/>
            <a:ext cx="230124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621"/>
                  <a:pt x="230" y="621"/>
                  <a:pt x="230" y="621"/>
                </a:cubicBezTo>
                <a:cubicBezTo>
                  <a:pt x="0" y="621"/>
                  <a:pt x="0" y="621"/>
                  <a:pt x="0" y="6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008FC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3288030" y="1051560"/>
            <a:ext cx="265557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5DBA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8" name="Freeform 7"/>
          <p:cNvSpPr/>
          <p:nvPr/>
        </p:nvSpPr>
        <p:spPr bwMode="auto">
          <a:xfrm>
            <a:off x="6466840" y="1051560"/>
            <a:ext cx="229362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1" name="文本框 83"/>
          <p:cNvSpPr txBox="1"/>
          <p:nvPr/>
        </p:nvSpPr>
        <p:spPr>
          <a:xfrm>
            <a:off x="716280" y="1497330"/>
            <a:ext cx="175387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clear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（重开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57"/>
          <p:cNvSpPr txBox="1"/>
          <p:nvPr/>
        </p:nvSpPr>
        <p:spPr>
          <a:xfrm>
            <a:off x="3560445" y="1497330"/>
            <a:ext cx="20231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back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（悔棋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59"/>
          <p:cNvSpPr txBox="1"/>
          <p:nvPr/>
        </p:nvSpPr>
        <p:spPr>
          <a:xfrm>
            <a:off x="6739255" y="1497330"/>
            <a:ext cx="174815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quit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（退出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58"/>
          <p:cNvSpPr txBox="1"/>
          <p:nvPr/>
        </p:nvSpPr>
        <p:spPr>
          <a:xfrm>
            <a:off x="542290" y="2365375"/>
            <a:ext cx="2101850" cy="1130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如果点击重开按钮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重新调用初始化函数，绘制棋盘，所有变量恢复初始值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58"/>
          <p:cNvSpPr txBox="1"/>
          <p:nvPr/>
        </p:nvSpPr>
        <p:spPr>
          <a:xfrm>
            <a:off x="3403600" y="2365375"/>
            <a:ext cx="2424430" cy="16992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如果点击悔棋按钮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从二维数组堆栈中，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弹出上一步的棋局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根据弹出后的二维数组信息，重新绘制当前的棋盘局势。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58"/>
          <p:cNvSpPr txBox="1"/>
          <p:nvPr/>
        </p:nvSpPr>
        <p:spPr>
          <a:xfrm>
            <a:off x="6566535" y="2365375"/>
            <a:ext cx="2094865" cy="6375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如果点击退出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cv2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界面显示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" grpId="0" animBg="1"/>
      <p:bldP spid="31" grpId="0"/>
      <p:bldP spid="43" grpId="0"/>
      <p:bldP spid="7" grpId="0" animBg="1"/>
      <p:bldP spid="32" grpId="0"/>
      <p:bldP spid="44" grpId="0"/>
      <p:bldP spid="8" grpId="0" animBg="1"/>
      <p:bldP spid="3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五子棋</a:t>
              </a:r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9659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棋盘局面表示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969010"/>
            <a:ext cx="4348480" cy="398970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4859020" y="969010"/>
            <a:ext cx="4005580" cy="374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effectLst/>
                <a:latin typeface="+mn-ea"/>
                <a:cs typeface="+mn-ea"/>
              </a:rPr>
              <a:t>由于五子棋的棋盘比井字棋复杂许多，所以采用了导入图片的方式来显示棋盘。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zh-CN" altLang="en-US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判断鼠标点击位置，如果点击位置在棋格内的话，就在该棋格中间导入棋子的图片</a:t>
            </a:r>
            <a:r>
              <a:rPr lang="zh-CN" altLang="en-US" b="1" dirty="0">
                <a:effectLst/>
                <a:latin typeface="+mn-ea"/>
                <a:cs typeface="+mn-ea"/>
              </a:rPr>
              <a:t>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en-US" altLang="zh-CN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将局势同步到数组中，</a:t>
            </a:r>
            <a:r>
              <a:rPr lang="zh-CN" altLang="en-US" b="1" dirty="0">
                <a:effectLst/>
                <a:latin typeface="+mn-ea"/>
                <a:cs typeface="+mn-ea"/>
              </a:rPr>
              <a:t>便于后续分析。</a:t>
            </a:r>
            <a:endParaRPr lang="zh-CN" altLang="en-US" b="1" dirty="0">
              <a:effectLst/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胜负判定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1047115"/>
            <a:ext cx="3735070" cy="37420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525" y="380365"/>
            <a:ext cx="2290445" cy="3620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1463"/>
          <a:stretch>
            <a:fillRect/>
          </a:stretch>
        </p:blipFill>
        <p:spPr>
          <a:xfrm>
            <a:off x="4374515" y="2589530"/>
            <a:ext cx="1905000" cy="1839595"/>
          </a:xfrm>
          <a:prstGeom prst="rect">
            <a:avLst/>
          </a:prstGeom>
        </p:spPr>
      </p:pic>
      <p:sp>
        <p:nvSpPr>
          <p:cNvPr id="10" name="文本框 58"/>
          <p:cNvSpPr txBox="1"/>
          <p:nvPr/>
        </p:nvSpPr>
        <p:spPr>
          <a:xfrm>
            <a:off x="4184650" y="969010"/>
            <a:ext cx="2094865" cy="10534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五子棋获胜条件就是在横、竖、斜任意方向有五颗棋子相连，即为获胜。</a:t>
            </a:r>
            <a:endParaRPr lang="en-US" altLang="zh-CN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t="4983"/>
          <a:stretch>
            <a:fillRect/>
          </a:stretch>
        </p:blipFill>
        <p:spPr>
          <a:xfrm>
            <a:off x="1798955" y="391795"/>
            <a:ext cx="5278755" cy="4601210"/>
          </a:xfrm>
          <a:prstGeom prst="rect">
            <a:avLst/>
          </a:prstGeom>
        </p:spPr>
      </p:pic>
      <p:sp>
        <p:nvSpPr>
          <p:cNvPr id="12" name="文本框 58"/>
          <p:cNvSpPr txBox="1"/>
          <p:nvPr/>
        </p:nvSpPr>
        <p:spPr>
          <a:xfrm>
            <a:off x="7049135" y="4135120"/>
            <a:ext cx="209486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根据返回的胜利情况进行语音及界面文字提示</a:t>
            </a: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人机下棋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6095" y="2967990"/>
            <a:ext cx="1575435" cy="793750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2268220"/>
            <a:ext cx="2581910" cy="890270"/>
          </a:xfrm>
          <a:prstGeom prst="rect">
            <a:avLst/>
          </a:prstGeom>
        </p:spPr>
      </p:pic>
      <p:pic>
        <p:nvPicPr>
          <p:cNvPr id="9" name="图片 8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745" y="1786255"/>
            <a:ext cx="2096770" cy="830580"/>
          </a:xfrm>
          <a:prstGeom prst="rect">
            <a:avLst/>
          </a:prstGeom>
        </p:spPr>
      </p:pic>
      <p:sp>
        <p:nvSpPr>
          <p:cNvPr id="16" name="文本框 95"/>
          <p:cNvSpPr txBox="1"/>
          <p:nvPr/>
        </p:nvSpPr>
        <p:spPr>
          <a:xfrm>
            <a:off x="4198337" y="1690265"/>
            <a:ext cx="7467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冲四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95"/>
          <p:cNvSpPr txBox="1"/>
          <p:nvPr/>
        </p:nvSpPr>
        <p:spPr>
          <a:xfrm>
            <a:off x="7270467" y="998750"/>
            <a:ext cx="7467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活三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95"/>
          <p:cNvSpPr txBox="1"/>
          <p:nvPr/>
        </p:nvSpPr>
        <p:spPr>
          <a:xfrm>
            <a:off x="1144622" y="1685820"/>
            <a:ext cx="7467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" y="2263775"/>
            <a:ext cx="2258695" cy="894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6" grpId="0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240" y="326390"/>
            <a:ext cx="3474720" cy="45948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人机下棋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1276350"/>
            <a:ext cx="1880870" cy="32473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2000"/>
          <a:stretch>
            <a:fillRect/>
          </a:stretch>
        </p:blipFill>
        <p:spPr>
          <a:xfrm>
            <a:off x="5539740" y="969010"/>
            <a:ext cx="3474720" cy="93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Freeform 5"/>
          <p:cNvSpPr/>
          <p:nvPr/>
        </p:nvSpPr>
        <p:spPr bwMode="auto">
          <a:xfrm>
            <a:off x="442595" y="1051560"/>
            <a:ext cx="230124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621"/>
                  <a:pt x="230" y="621"/>
                  <a:pt x="230" y="621"/>
                </a:cubicBezTo>
                <a:cubicBezTo>
                  <a:pt x="0" y="621"/>
                  <a:pt x="0" y="621"/>
                  <a:pt x="0" y="6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008FC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3288030" y="1051560"/>
            <a:ext cx="265557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5DBA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8" name="Freeform 7"/>
          <p:cNvSpPr/>
          <p:nvPr/>
        </p:nvSpPr>
        <p:spPr bwMode="auto">
          <a:xfrm>
            <a:off x="6466840" y="1052195"/>
            <a:ext cx="229362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1" name="文本框 83"/>
          <p:cNvSpPr txBox="1"/>
          <p:nvPr/>
        </p:nvSpPr>
        <p:spPr>
          <a:xfrm>
            <a:off x="716280" y="1497330"/>
            <a:ext cx="175387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clear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（重开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57"/>
          <p:cNvSpPr txBox="1"/>
          <p:nvPr/>
        </p:nvSpPr>
        <p:spPr>
          <a:xfrm>
            <a:off x="3560445" y="1497330"/>
            <a:ext cx="20231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back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（悔棋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59"/>
          <p:cNvSpPr txBox="1"/>
          <p:nvPr/>
        </p:nvSpPr>
        <p:spPr>
          <a:xfrm>
            <a:off x="6739255" y="1497330"/>
            <a:ext cx="174815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quit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（退出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58"/>
          <p:cNvSpPr txBox="1"/>
          <p:nvPr/>
        </p:nvSpPr>
        <p:spPr>
          <a:xfrm>
            <a:off x="542290" y="2190115"/>
            <a:ext cx="2101850" cy="1130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如果点击重开按钮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重新调用初始化函数，绘制棋盘，所有变量恢复初始值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58"/>
          <p:cNvSpPr txBox="1"/>
          <p:nvPr/>
        </p:nvSpPr>
        <p:spPr>
          <a:xfrm>
            <a:off x="3403600" y="2190115"/>
            <a:ext cx="2424430" cy="16992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如果点击悔棋按钮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从二维数组堆栈中，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弹出上一步的棋局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根据弹出后的二维数组信息，重新绘制当前的棋盘局势。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58"/>
          <p:cNvSpPr txBox="1"/>
          <p:nvPr/>
        </p:nvSpPr>
        <p:spPr>
          <a:xfrm>
            <a:off x="6566535" y="2190115"/>
            <a:ext cx="2094865" cy="6375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如果点击退出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关闭界面显示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485" y="4064635"/>
            <a:ext cx="1013460" cy="685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515" y="4064635"/>
            <a:ext cx="990600" cy="685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095" y="4064635"/>
            <a:ext cx="1005840" cy="67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" grpId="0" bldLvl="0" animBg="1"/>
      <p:bldP spid="31" grpId="0"/>
      <p:bldP spid="43" grpId="0"/>
      <p:bldP spid="7" grpId="0" bldLvl="0" animBg="1"/>
      <p:bldP spid="32" grpId="0"/>
      <p:bldP spid="44" grpId="0"/>
      <p:bldP spid="8" grpId="0" bldLvl="0" animBg="1"/>
      <p:bldP spid="3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9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04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150235" y="187833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项目总结展望</a:t>
                </a:r>
                <a:endParaRPr lang="zh-CN" altLang="en-US" sz="3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ummary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</a:t>
              </a:r>
              <a:endParaRPr lang="en-US" altLang="zh-CN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项目总结</a:t>
              </a:r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展望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572000" y="44450"/>
            <a:ext cx="0" cy="4903470"/>
          </a:xfrm>
          <a:prstGeom prst="line">
            <a:avLst/>
          </a:prstGeom>
          <a:ln w="38100">
            <a:solidFill>
              <a:srgbClr val="03689A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6"/>
          <p:cNvSpPr/>
          <p:nvPr/>
        </p:nvSpPr>
        <p:spPr bwMode="auto">
          <a:xfrm>
            <a:off x="4840605" y="618490"/>
            <a:ext cx="4156075" cy="4034155"/>
          </a:xfrm>
          <a:custGeom>
            <a:avLst/>
            <a:gdLst>
              <a:gd name="T0" fmla="*/ 2826 w 3128"/>
              <a:gd name="T1" fmla="*/ 0 h 605"/>
              <a:gd name="T2" fmla="*/ 0 w 3128"/>
              <a:gd name="T3" fmla="*/ 0 h 605"/>
              <a:gd name="T4" fmla="*/ 0 w 3128"/>
              <a:gd name="T5" fmla="*/ 605 h 605"/>
              <a:gd name="T6" fmla="*/ 2826 w 3128"/>
              <a:gd name="T7" fmla="*/ 605 h 605"/>
              <a:gd name="T8" fmla="*/ 3128 w 3128"/>
              <a:gd name="T9" fmla="*/ 303 h 605"/>
              <a:gd name="T10" fmla="*/ 2826 w 3128"/>
              <a:gd name="T11" fmla="*/ 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8" h="605">
                <a:moveTo>
                  <a:pt x="282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05"/>
                  <a:pt x="0" y="605"/>
                  <a:pt x="0" y="605"/>
                </a:cubicBezTo>
                <a:cubicBezTo>
                  <a:pt x="2826" y="605"/>
                  <a:pt x="2826" y="605"/>
                  <a:pt x="2826" y="605"/>
                </a:cubicBezTo>
                <a:cubicBezTo>
                  <a:pt x="2993" y="605"/>
                  <a:pt x="3128" y="470"/>
                  <a:pt x="3128" y="303"/>
                </a:cubicBezTo>
                <a:cubicBezTo>
                  <a:pt x="3128" y="136"/>
                  <a:pt x="2993" y="0"/>
                  <a:pt x="2826" y="0"/>
                </a:cubicBezTo>
                <a:close/>
              </a:path>
            </a:pathLst>
          </a:custGeom>
          <a:noFill/>
          <a:ln w="111125" cmpd="sng">
            <a:solidFill>
              <a:schemeClr val="accent1">
                <a:shade val="50000"/>
              </a:schemeClr>
            </a:solidFill>
            <a:prstDash val="solid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2A00"/>
              </a:solidFill>
            </a:endParaRPr>
          </a:p>
        </p:txBody>
      </p:sp>
      <p:sp>
        <p:nvSpPr>
          <p:cNvPr id="14" name="Freeform 11"/>
          <p:cNvSpPr/>
          <p:nvPr/>
        </p:nvSpPr>
        <p:spPr bwMode="auto">
          <a:xfrm>
            <a:off x="417195" y="618490"/>
            <a:ext cx="3918585" cy="4033520"/>
          </a:xfrm>
          <a:custGeom>
            <a:avLst/>
            <a:gdLst>
              <a:gd name="T0" fmla="*/ 302 w 3128"/>
              <a:gd name="T1" fmla="*/ 0 h 604"/>
              <a:gd name="T2" fmla="*/ 3128 w 3128"/>
              <a:gd name="T3" fmla="*/ 0 h 604"/>
              <a:gd name="T4" fmla="*/ 3128 w 3128"/>
              <a:gd name="T5" fmla="*/ 604 h 604"/>
              <a:gd name="T6" fmla="*/ 302 w 3128"/>
              <a:gd name="T7" fmla="*/ 604 h 604"/>
              <a:gd name="T8" fmla="*/ 0 w 3128"/>
              <a:gd name="T9" fmla="*/ 302 h 604"/>
              <a:gd name="T10" fmla="*/ 302 w 3128"/>
              <a:gd name="T11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8" h="604">
                <a:moveTo>
                  <a:pt x="302" y="0"/>
                </a:moveTo>
                <a:cubicBezTo>
                  <a:pt x="3128" y="0"/>
                  <a:pt x="3128" y="0"/>
                  <a:pt x="3128" y="0"/>
                </a:cubicBezTo>
                <a:cubicBezTo>
                  <a:pt x="3128" y="604"/>
                  <a:pt x="3128" y="604"/>
                  <a:pt x="3128" y="604"/>
                </a:cubicBezTo>
                <a:cubicBezTo>
                  <a:pt x="302" y="604"/>
                  <a:pt x="302" y="604"/>
                  <a:pt x="302" y="604"/>
                </a:cubicBezTo>
                <a:cubicBezTo>
                  <a:pt x="135" y="604"/>
                  <a:pt x="0" y="469"/>
                  <a:pt x="0" y="302"/>
                </a:cubicBezTo>
                <a:cubicBezTo>
                  <a:pt x="0" y="135"/>
                  <a:pt x="135" y="0"/>
                  <a:pt x="302" y="0"/>
                </a:cubicBezTo>
                <a:close/>
              </a:path>
            </a:pathLst>
          </a:custGeom>
          <a:noFill/>
          <a:ln w="111125" cmpd="sng">
            <a:solidFill>
              <a:srgbClr val="66CEF6"/>
            </a:solidFill>
            <a:prstDash val="solid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Text Placeholder 7"/>
          <p:cNvSpPr>
            <a:spLocks noGrp="1"/>
          </p:cNvSpPr>
          <p:nvPr/>
        </p:nvSpPr>
        <p:spPr>
          <a:xfrm>
            <a:off x="712470" y="78232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总结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34" name="Text Placeholder 7"/>
          <p:cNvSpPr>
            <a:spLocks noGrp="1"/>
          </p:cNvSpPr>
          <p:nvPr/>
        </p:nvSpPr>
        <p:spPr>
          <a:xfrm>
            <a:off x="7620000" y="78232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展望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35" name="Content Placeholder 2"/>
          <p:cNvSpPr>
            <a:spLocks noGrp="1"/>
          </p:cNvSpPr>
          <p:nvPr/>
        </p:nvSpPr>
        <p:spPr>
          <a:xfrm>
            <a:off x="802640" y="1344930"/>
            <a:ext cx="3375025" cy="31426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实现了单机下棋功能，有效改善传统下棋的弊端，可灵活选择时间地点，只需一台电脑即可下棋，避免人群聚集问题。</a:t>
            </a:r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可进行人机、人人对战模式选择，玩法丰富，在结束后由相应语音播报等功能的添加，增添了可玩性</a:t>
            </a:r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Content Placeholder 2"/>
          <p:cNvSpPr>
            <a:spLocks noGrp="1"/>
          </p:cNvSpPr>
          <p:nvPr/>
        </p:nvSpPr>
        <p:spPr>
          <a:xfrm>
            <a:off x="5001260" y="1305560"/>
            <a:ext cx="3585845" cy="3182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目前只是单机游戏，未来可多加开发线上联机功能，使得人人对战模式不再是自己和自己下棋。</a:t>
            </a:r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目前</a:t>
            </a:r>
            <a:r>
              <a:rPr lang="en-US" altLang="zh-CN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可实现井字棋及五子棋两种棋类，在未来可继续添加其它棋类以丰富该</a:t>
            </a:r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项目</a:t>
            </a:r>
            <a:r>
              <a:rPr lang="en-US" altLang="zh-CN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，且在添加过程中只需对主界面进行修改，便于修改</a:t>
            </a:r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14" grpId="0" animBg="1"/>
      <p:bldP spid="22" grpId="0" animBg="1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539552" y="1203598"/>
            <a:ext cx="3144526" cy="3144526"/>
          </a:xfrm>
          <a:prstGeom prst="ellipse">
            <a:avLst/>
          </a:prstGeom>
          <a:noFill/>
          <a:ln w="127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50702" y="1514748"/>
            <a:ext cx="2522226" cy="2522226"/>
          </a:xfrm>
          <a:prstGeom prst="ellipse">
            <a:avLst/>
          </a:prstGeom>
          <a:noFill/>
          <a:ln w="28575">
            <a:solidFill>
              <a:srgbClr val="66CEF6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80902" y="1844948"/>
            <a:ext cx="1861826" cy="1861826"/>
          </a:xfrm>
          <a:prstGeom prst="ellipse">
            <a:avLst/>
          </a:prstGeom>
          <a:noFill/>
          <a:ln w="57150">
            <a:solidFill>
              <a:srgbClr val="5DBAFF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65070" y="2156098"/>
            <a:ext cx="1266508" cy="1266508"/>
          </a:xfrm>
          <a:prstGeom prst="ellipse">
            <a:avLst/>
          </a:prstGeom>
          <a:noFill/>
          <a:ln w="76200">
            <a:solidFill>
              <a:srgbClr val="008FC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17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39571" y="1784214"/>
            <a:ext cx="3272789" cy="478194"/>
            <a:chOff x="4539571" y="2329441"/>
            <a:chExt cx="3272789" cy="478194"/>
          </a:xfrm>
        </p:grpSpPr>
        <p:sp>
          <p:nvSpPr>
            <p:cNvPr id="22" name="Rectangle 88"/>
            <p:cNvSpPr>
              <a:spLocks noChangeArrowheads="1"/>
            </p:cNvSpPr>
            <p:nvPr/>
          </p:nvSpPr>
          <p:spPr bwMode="auto">
            <a:xfrm>
              <a:off x="4539571" y="2390039"/>
              <a:ext cx="608493" cy="358316"/>
            </a:xfrm>
            <a:prstGeom prst="rect">
              <a:avLst/>
            </a:prstGeom>
            <a:solidFill>
              <a:srgbClr val="5DBA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40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AutoShape 89"/>
            <p:cNvSpPr>
              <a:spLocks noChangeArrowheads="1"/>
            </p:cNvSpPr>
            <p:nvPr/>
          </p:nvSpPr>
          <p:spPr bwMode="auto">
            <a:xfrm>
              <a:off x="5148064" y="2329441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5DBA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4" name="Rectangle 91"/>
          <p:cNvSpPr>
            <a:spLocks noChangeArrowheads="1"/>
          </p:cNvSpPr>
          <p:nvPr/>
        </p:nvSpPr>
        <p:spPr bwMode="auto">
          <a:xfrm>
            <a:off x="5331177" y="1802267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效果呈现展示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539571" y="859160"/>
            <a:ext cx="3272789" cy="478194"/>
            <a:chOff x="4539571" y="1345332"/>
            <a:chExt cx="3272789" cy="478194"/>
          </a:xfrm>
        </p:grpSpPr>
        <p:sp>
          <p:nvSpPr>
            <p:cNvPr id="28" name="Rectangle 77"/>
            <p:cNvSpPr>
              <a:spLocks noChangeArrowheads="1"/>
            </p:cNvSpPr>
            <p:nvPr/>
          </p:nvSpPr>
          <p:spPr bwMode="auto">
            <a:xfrm>
              <a:off x="4539571" y="1405930"/>
              <a:ext cx="608493" cy="358316"/>
            </a:xfrm>
            <a:prstGeom prst="rect">
              <a:avLst/>
            </a:prstGeom>
            <a:solidFill>
              <a:srgbClr val="008FCA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AutoShape 78"/>
            <p:cNvSpPr>
              <a:spLocks noChangeArrowheads="1"/>
            </p:cNvSpPr>
            <p:nvPr/>
          </p:nvSpPr>
          <p:spPr bwMode="auto">
            <a:xfrm>
              <a:off x="5148064" y="1345332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08FCA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0" name="Rectangle 83"/>
          <p:cNvSpPr>
            <a:spLocks noChangeArrowheads="1"/>
          </p:cNvSpPr>
          <p:nvPr/>
        </p:nvSpPr>
        <p:spPr bwMode="auto">
          <a:xfrm>
            <a:off x="5331177" y="863222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选题背景现状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539571" y="2730718"/>
            <a:ext cx="3272789" cy="478194"/>
            <a:chOff x="4539571" y="4297660"/>
            <a:chExt cx="3272789" cy="478194"/>
          </a:xfrm>
        </p:grpSpPr>
        <p:sp>
          <p:nvSpPr>
            <p:cNvPr id="40" name="Rectangle 102"/>
            <p:cNvSpPr>
              <a:spLocks noChangeArrowheads="1"/>
            </p:cNvSpPr>
            <p:nvPr/>
          </p:nvSpPr>
          <p:spPr bwMode="auto">
            <a:xfrm>
              <a:off x="4539571" y="4358258"/>
              <a:ext cx="608493" cy="358316"/>
            </a:xfrm>
            <a:prstGeom prst="rect">
              <a:avLst/>
            </a:prstGeom>
            <a:solidFill>
              <a:srgbClr val="03689A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40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AutoShape 103"/>
            <p:cNvSpPr>
              <a:spLocks noChangeArrowheads="1"/>
            </p:cNvSpPr>
            <p:nvPr/>
          </p:nvSpPr>
          <p:spPr bwMode="auto">
            <a:xfrm>
              <a:off x="5148064" y="4297660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3689A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42" name="Rectangle 105"/>
          <p:cNvSpPr>
            <a:spLocks noChangeArrowheads="1"/>
          </p:cNvSpPr>
          <p:nvPr/>
        </p:nvSpPr>
        <p:spPr bwMode="auto">
          <a:xfrm>
            <a:off x="5331177" y="2748115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1752864" y="2458807"/>
            <a:ext cx="690919" cy="690919"/>
          </a:xfrm>
          <a:prstGeom prst="ellipse">
            <a:avLst/>
          </a:prstGeom>
          <a:noFill/>
          <a:ln w="762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05"/>
          <p:cNvSpPr>
            <a:spLocks noChangeArrowheads="1"/>
          </p:cNvSpPr>
          <p:nvPr/>
        </p:nvSpPr>
        <p:spPr bwMode="auto">
          <a:xfrm>
            <a:off x="5331177" y="3706330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项目总结展望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39571" y="3713485"/>
            <a:ext cx="3272789" cy="478194"/>
            <a:chOff x="4539571" y="1345332"/>
            <a:chExt cx="3272789" cy="478194"/>
          </a:xfrm>
        </p:grpSpPr>
        <p:sp>
          <p:nvSpPr>
            <p:cNvPr id="7" name="Rectangle 77"/>
            <p:cNvSpPr>
              <a:spLocks noChangeArrowheads="1"/>
            </p:cNvSpPr>
            <p:nvPr/>
          </p:nvSpPr>
          <p:spPr bwMode="auto">
            <a:xfrm>
              <a:off x="4539571" y="1405930"/>
              <a:ext cx="608493" cy="358316"/>
            </a:xfrm>
            <a:prstGeom prst="rect">
              <a:avLst/>
            </a:prstGeom>
            <a:solidFill>
              <a:srgbClr val="008FCA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AutoShape 78"/>
            <p:cNvSpPr>
              <a:spLocks noChangeArrowheads="1"/>
            </p:cNvSpPr>
            <p:nvPr/>
          </p:nvSpPr>
          <p:spPr bwMode="auto">
            <a:xfrm>
              <a:off x="5148064" y="1345332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08FCA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4" grpId="0" bldLvl="0" animBg="1"/>
      <p:bldP spid="30" grpId="0" bldLvl="0" animBg="1"/>
      <p:bldP spid="42" grpId="0" bldLvl="0" animBg="1"/>
      <p:bldP spid="64" grpId="0" animBg="1"/>
      <p:bldP spid="64" grpId="1" animBg="1"/>
      <p:bldP spid="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372200" y="3363838"/>
            <a:ext cx="2771800" cy="1777380"/>
            <a:chOff x="5456346" y="3361556"/>
            <a:chExt cx="3363110" cy="2353444"/>
          </a:xfrm>
        </p:grpSpPr>
        <p:pic>
          <p:nvPicPr>
            <p:cNvPr id="14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0392" b="-1760"/>
            <a:stretch>
              <a:fillRect/>
            </a:stretch>
          </p:blipFill>
          <p:spPr bwMode="auto">
            <a:xfrm>
              <a:off x="6029806" y="3361556"/>
              <a:ext cx="2789650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" b="36318"/>
            <a:stretch>
              <a:fillRect/>
            </a:stretch>
          </p:blipFill>
          <p:spPr bwMode="auto">
            <a:xfrm>
              <a:off x="5456346" y="4225652"/>
              <a:ext cx="3114194" cy="148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0" y="0"/>
            <a:ext cx="3134566" cy="2211710"/>
            <a:chOff x="5755490" y="3888432"/>
            <a:chExt cx="3388510" cy="2559348"/>
          </a:xfrm>
        </p:grpSpPr>
        <p:pic>
          <p:nvPicPr>
            <p:cNvPr id="17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21269" r="1" b="-1760"/>
            <a:stretch>
              <a:fillRect/>
            </a:stretch>
          </p:blipFill>
          <p:spPr bwMode="auto">
            <a:xfrm>
              <a:off x="6029806" y="3888432"/>
              <a:ext cx="3114194" cy="182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8" t="-1949" r="1" b="-1760"/>
            <a:stretch>
              <a:fillRect/>
            </a:stretch>
          </p:blipFill>
          <p:spPr bwMode="auto">
            <a:xfrm>
              <a:off x="5755490" y="4094336"/>
              <a:ext cx="2586326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1467103" y="1971591"/>
            <a:ext cx="689825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44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黄佳妮：人机下棋、界面串联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熊慧兰：棋盘界面、胜负判定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王一涵：棋局功能、界面美化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370759" y="2739827"/>
            <a:ext cx="708967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896870" y="2064385"/>
            <a:ext cx="403796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黄佳妮：人机下棋、界面串联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熊慧兰：棋盘界面、胜负判定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王一涵：棋局功能、界面美化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7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8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01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150235" y="187833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选题背景现状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ackground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 smtClean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B</a:t>
              </a:r>
              <a:endParaRPr lang="zh-CN" altLang="en-US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选题背景现状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44085" y="795655"/>
            <a:ext cx="3938905" cy="3723640"/>
            <a:chOff x="4561409" y="1222598"/>
            <a:chExt cx="1915716" cy="1960960"/>
          </a:xfrm>
        </p:grpSpPr>
        <p:sp>
          <p:nvSpPr>
            <p:cNvPr id="11" name="Freeform 5"/>
            <p:cNvSpPr/>
            <p:nvPr/>
          </p:nvSpPr>
          <p:spPr bwMode="auto">
            <a:xfrm>
              <a:off x="4561409" y="1222598"/>
              <a:ext cx="1915716" cy="1960960"/>
            </a:xfrm>
            <a:custGeom>
              <a:avLst/>
              <a:gdLst>
                <a:gd name="T0" fmla="*/ 0 w 800"/>
                <a:gd name="T1" fmla="*/ 819 h 819"/>
                <a:gd name="T2" fmla="*/ 412 w 800"/>
                <a:gd name="T3" fmla="*/ 819 h 819"/>
                <a:gd name="T4" fmla="*/ 800 w 800"/>
                <a:gd name="T5" fmla="*/ 431 h 819"/>
                <a:gd name="T6" fmla="*/ 800 w 800"/>
                <a:gd name="T7" fmla="*/ 0 h 819"/>
                <a:gd name="T8" fmla="*/ 388 w 800"/>
                <a:gd name="T9" fmla="*/ 0 h 819"/>
                <a:gd name="T10" fmla="*/ 0 w 800"/>
                <a:gd name="T11" fmla="*/ 388 h 819"/>
                <a:gd name="T12" fmla="*/ 0 w 800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819">
                  <a:moveTo>
                    <a:pt x="0" y="819"/>
                  </a:moveTo>
                  <a:cubicBezTo>
                    <a:pt x="412" y="819"/>
                    <a:pt x="412" y="819"/>
                    <a:pt x="412" y="819"/>
                  </a:cubicBezTo>
                  <a:cubicBezTo>
                    <a:pt x="625" y="819"/>
                    <a:pt x="800" y="644"/>
                    <a:pt x="800" y="431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175" y="0"/>
                    <a:pt x="0" y="175"/>
                    <a:pt x="0" y="388"/>
                  </a:cubicBezTo>
                  <a:lnTo>
                    <a:pt x="0" y="819"/>
                  </a:ln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4674518" y="1334517"/>
              <a:ext cx="1687116" cy="1735931"/>
            </a:xfrm>
            <a:custGeom>
              <a:avLst/>
              <a:gdLst>
                <a:gd name="T0" fmla="*/ 0 w 705"/>
                <a:gd name="T1" fmla="*/ 725 h 725"/>
                <a:gd name="T2" fmla="*/ 365 w 705"/>
                <a:gd name="T3" fmla="*/ 725 h 725"/>
                <a:gd name="T4" fmla="*/ 705 w 705"/>
                <a:gd name="T5" fmla="*/ 384 h 725"/>
                <a:gd name="T6" fmla="*/ 705 w 705"/>
                <a:gd name="T7" fmla="*/ 0 h 725"/>
                <a:gd name="T8" fmla="*/ 341 w 705"/>
                <a:gd name="T9" fmla="*/ 0 h 725"/>
                <a:gd name="T10" fmla="*/ 0 w 705"/>
                <a:gd name="T11" fmla="*/ 341 h 725"/>
                <a:gd name="T12" fmla="*/ 0 w 705"/>
                <a:gd name="T13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725">
                  <a:moveTo>
                    <a:pt x="0" y="725"/>
                  </a:moveTo>
                  <a:cubicBezTo>
                    <a:pt x="365" y="725"/>
                    <a:pt x="365" y="725"/>
                    <a:pt x="365" y="725"/>
                  </a:cubicBezTo>
                  <a:cubicBezTo>
                    <a:pt x="552" y="725"/>
                    <a:pt x="705" y="571"/>
                    <a:pt x="705" y="384"/>
                  </a:cubicBezTo>
                  <a:cubicBezTo>
                    <a:pt x="705" y="0"/>
                    <a:pt x="705" y="0"/>
                    <a:pt x="705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154" y="0"/>
                    <a:pt x="0" y="154"/>
                    <a:pt x="0" y="341"/>
                  </a:cubicBezTo>
                  <a:lnTo>
                    <a:pt x="0" y="725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1635" y="791210"/>
            <a:ext cx="3880485" cy="3728720"/>
            <a:chOff x="2483768" y="1222598"/>
            <a:chExt cx="1915716" cy="1960960"/>
          </a:xfrm>
        </p:grpSpPr>
        <p:sp>
          <p:nvSpPr>
            <p:cNvPr id="14" name="Freeform 9"/>
            <p:cNvSpPr/>
            <p:nvPr/>
          </p:nvSpPr>
          <p:spPr bwMode="auto">
            <a:xfrm>
              <a:off x="2483768" y="1222598"/>
              <a:ext cx="1915716" cy="1960960"/>
            </a:xfrm>
            <a:custGeom>
              <a:avLst/>
              <a:gdLst>
                <a:gd name="T0" fmla="*/ 800 w 800"/>
                <a:gd name="T1" fmla="*/ 819 h 819"/>
                <a:gd name="T2" fmla="*/ 388 w 800"/>
                <a:gd name="T3" fmla="*/ 819 h 819"/>
                <a:gd name="T4" fmla="*/ 0 w 800"/>
                <a:gd name="T5" fmla="*/ 431 h 819"/>
                <a:gd name="T6" fmla="*/ 0 w 800"/>
                <a:gd name="T7" fmla="*/ 0 h 819"/>
                <a:gd name="T8" fmla="*/ 412 w 800"/>
                <a:gd name="T9" fmla="*/ 0 h 819"/>
                <a:gd name="T10" fmla="*/ 800 w 800"/>
                <a:gd name="T11" fmla="*/ 388 h 819"/>
                <a:gd name="T12" fmla="*/ 800 w 800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819">
                  <a:moveTo>
                    <a:pt x="800" y="819"/>
                  </a:moveTo>
                  <a:cubicBezTo>
                    <a:pt x="388" y="819"/>
                    <a:pt x="388" y="819"/>
                    <a:pt x="388" y="819"/>
                  </a:cubicBezTo>
                  <a:cubicBezTo>
                    <a:pt x="175" y="819"/>
                    <a:pt x="0" y="644"/>
                    <a:pt x="0" y="4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625" y="0"/>
                    <a:pt x="800" y="175"/>
                    <a:pt x="800" y="388"/>
                  </a:cubicBezTo>
                  <a:lnTo>
                    <a:pt x="800" y="819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2598068" y="1334517"/>
              <a:ext cx="1688306" cy="1735931"/>
            </a:xfrm>
            <a:custGeom>
              <a:avLst/>
              <a:gdLst>
                <a:gd name="T0" fmla="*/ 705 w 705"/>
                <a:gd name="T1" fmla="*/ 725 h 725"/>
                <a:gd name="T2" fmla="*/ 705 w 705"/>
                <a:gd name="T3" fmla="*/ 341 h 725"/>
                <a:gd name="T4" fmla="*/ 364 w 705"/>
                <a:gd name="T5" fmla="*/ 0 h 725"/>
                <a:gd name="T6" fmla="*/ 0 w 705"/>
                <a:gd name="T7" fmla="*/ 0 h 725"/>
                <a:gd name="T8" fmla="*/ 0 w 705"/>
                <a:gd name="T9" fmla="*/ 384 h 725"/>
                <a:gd name="T10" fmla="*/ 340 w 705"/>
                <a:gd name="T11" fmla="*/ 725 h 725"/>
                <a:gd name="T12" fmla="*/ 705 w 705"/>
                <a:gd name="T13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725">
                  <a:moveTo>
                    <a:pt x="705" y="725"/>
                  </a:moveTo>
                  <a:cubicBezTo>
                    <a:pt x="705" y="341"/>
                    <a:pt x="705" y="341"/>
                    <a:pt x="705" y="341"/>
                  </a:cubicBezTo>
                  <a:cubicBezTo>
                    <a:pt x="705" y="154"/>
                    <a:pt x="551" y="0"/>
                    <a:pt x="3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571"/>
                    <a:pt x="153" y="725"/>
                    <a:pt x="340" y="725"/>
                  </a:cubicBezTo>
                  <a:lnTo>
                    <a:pt x="705" y="725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/>
            </a:p>
          </p:txBody>
        </p:sp>
      </p:grpSp>
      <p:sp>
        <p:nvSpPr>
          <p:cNvPr id="17" name="Text Placeholder 7"/>
          <p:cNvSpPr>
            <a:spLocks noGrp="1"/>
          </p:cNvSpPr>
          <p:nvPr/>
        </p:nvSpPr>
        <p:spPr>
          <a:xfrm>
            <a:off x="613410" y="96520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背景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18" name="Text Placeholder 7"/>
          <p:cNvSpPr>
            <a:spLocks noGrp="1"/>
          </p:cNvSpPr>
          <p:nvPr/>
        </p:nvSpPr>
        <p:spPr>
          <a:xfrm>
            <a:off x="7650480" y="96520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现状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19" name="Content Placeholder 2"/>
          <p:cNvSpPr>
            <a:spLocks noGrp="1"/>
          </p:cNvSpPr>
          <p:nvPr/>
        </p:nvSpPr>
        <p:spPr>
          <a:xfrm>
            <a:off x="672465" y="1430655"/>
            <a:ext cx="2994660" cy="258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传统下棋需要至少两人同时在一起，且需要棋盘、棋子等，对时间环境要求较高。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随着疫情在全球蔓延，很多爱好下棋的人们只能被迫在家，而无法实现传统的面对面下棋。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Content Placeholder 3"/>
          <p:cNvSpPr>
            <a:spLocks noGrp="1"/>
          </p:cNvSpPr>
          <p:nvPr/>
        </p:nvSpPr>
        <p:spPr>
          <a:xfrm>
            <a:off x="5316220" y="1599565"/>
            <a:ext cx="3001645" cy="2705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各大应用市场充斥各类下棋软件，软件功能单一，只有一种棋类。当用户想进行其他棋类游戏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，则需下载新的软件，给用户增加了许多麻烦。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8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02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150235" y="187833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效果呈现展示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isplay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D</a:t>
              </a:r>
              <a:endParaRPr lang="en-US" altLang="zh-CN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效果呈现展示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智能下棋手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16865"/>
            <a:ext cx="9144000" cy="4879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 vol="100000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6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03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2998470" y="93472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具体</a:t>
                </a:r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功能介绍</a:t>
                </a:r>
                <a:endParaRPr lang="zh-CN" altLang="en-US" sz="3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ntroduce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 I</a:t>
              </a:r>
              <a:endParaRPr lang="en-US" altLang="zh-CN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3563099" y="2642788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597C"/>
          </a:solidFill>
          <a:ln>
            <a:noFill/>
          </a:ln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67155" y="2591326"/>
            <a:ext cx="1364615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3563099" y="3385055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3689A"/>
          </a:solidFill>
          <a:ln>
            <a:noFill/>
          </a:ln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7155" y="333359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井字棋游戏</a:t>
            </a:r>
            <a:endParaRPr lang="zh-CN" altLang="en-US" sz="2400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563099" y="4112565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597C"/>
          </a:solidFill>
          <a:ln>
            <a:noFill/>
          </a:ln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7155" y="406110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五子棋游戏</a:t>
            </a:r>
            <a:endParaRPr lang="zh-CN" altLang="en-US" sz="2400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/>
      <p:bldP spid="7" grpId="0" bldLvl="0" animBg="1"/>
      <p:bldP spid="8" grpId="0"/>
      <p:bldP spid="9" grpId="0" bldLvl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1118870"/>
            <a:ext cx="2423795" cy="376428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380365"/>
            <a:ext cx="3350260" cy="296862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2092960"/>
            <a:ext cx="2707640" cy="28854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5470" y="3075940"/>
            <a:ext cx="1656080" cy="431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333625" y="2923540"/>
            <a:ext cx="444500" cy="279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85470" y="3588385"/>
            <a:ext cx="1656080" cy="431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333625" y="3804285"/>
            <a:ext cx="38227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95"/>
          <p:cNvSpPr txBox="1"/>
          <p:nvPr/>
        </p:nvSpPr>
        <p:spPr>
          <a:xfrm>
            <a:off x="6502117" y="804440"/>
            <a:ext cx="2270760" cy="49911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8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按钮关联函数</a:t>
            </a:r>
            <a:endParaRPr lang="zh-CN" altLang="en-US" sz="28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井字棋游戏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9659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棋盘局面表示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1017270"/>
            <a:ext cx="3519805" cy="369252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/>
        </p:nvSpPr>
        <p:spPr>
          <a:xfrm>
            <a:off x="4501515" y="968375"/>
            <a:ext cx="4005580" cy="374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effectLst/>
                <a:latin typeface="+mn-ea"/>
                <a:cs typeface="+mn-ea"/>
              </a:rPr>
              <a:t>棋盘界面是用</a:t>
            </a:r>
            <a:r>
              <a:rPr lang="en-US" altLang="zh-CN" b="1" dirty="0">
                <a:effectLst/>
                <a:latin typeface="+mn-ea"/>
                <a:cs typeface="+mn-ea"/>
              </a:rPr>
              <a:t>cv2</a:t>
            </a:r>
            <a:r>
              <a:rPr lang="zh-CN" altLang="en-US" b="1" dirty="0">
                <a:effectLst/>
                <a:latin typeface="+mn-ea"/>
                <a:cs typeface="+mn-ea"/>
              </a:rPr>
              <a:t>画线绘制的，棋盘上方的功能按键使用了</a:t>
            </a:r>
            <a:r>
              <a:rPr lang="en-US" altLang="zh-CN" b="1" dirty="0">
                <a:effectLst/>
                <a:latin typeface="+mn-ea"/>
                <a:cs typeface="+mn-ea"/>
              </a:rPr>
              <a:t>cv2</a:t>
            </a:r>
            <a:r>
              <a:rPr lang="zh-CN" altLang="en-US" b="1" dirty="0">
                <a:effectLst/>
                <a:latin typeface="+mn-ea"/>
                <a:cs typeface="+mn-ea"/>
              </a:rPr>
              <a:t>的放置文字来表示。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zh-CN" altLang="en-US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判断鼠标点击位置，如果点击位置在棋格内的话，就在该棋格中间使用</a:t>
            </a:r>
            <a:r>
              <a:rPr lang="en-US" altLang="zh-CN" b="1" dirty="0">
                <a:effectLst/>
                <a:latin typeface="+mn-ea"/>
                <a:cs typeface="+mn-ea"/>
              </a:rPr>
              <a:t>cv2</a:t>
            </a:r>
            <a:r>
              <a:rPr lang="zh-CN" altLang="en-US" b="1" dirty="0">
                <a:effectLst/>
                <a:latin typeface="+mn-ea"/>
                <a:cs typeface="+mn-ea"/>
              </a:rPr>
              <a:t>画圆来代表落子。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en-US" altLang="zh-CN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将局势同步到数组中，</a:t>
            </a:r>
            <a:r>
              <a:rPr lang="zh-CN" altLang="en-US" b="1" dirty="0">
                <a:effectLst/>
                <a:latin typeface="+mn-ea"/>
                <a:cs typeface="+mn-ea"/>
              </a:rPr>
              <a:t>便于后续分析。</a:t>
            </a:r>
            <a:endParaRPr lang="zh-CN" altLang="en-US" b="1" dirty="0">
              <a:effectLst/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027*3669*344*34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ISPRING_SCORM_RATE_SLIDES" val="1"/>
  <p:tag name="ISPRING_SCORM_RATE_QUIZZES" val="0"/>
  <p:tag name="ISPRING_SCORM_PASSING_SCORE" val="100.0000000000"/>
  <p:tag name="ISPRING_RESOURCE_PATHS_HASH_2" val="be2c4e2120b7b7da3a90e86382821165ef55a72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1202</Words>
  <Application>WPS 演示</Application>
  <PresentationFormat>全屏显示(16:9)</PresentationFormat>
  <Paragraphs>224</Paragraphs>
  <Slides>20</Slides>
  <Notes>30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黑体</vt:lpstr>
      <vt:lpstr>Aharoni</vt:lpstr>
      <vt:lpstr>Yu Gothic UI Semibold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jsj</dc:creator>
  <cp:lastModifiedBy>我蠢╰怪我咯</cp:lastModifiedBy>
  <cp:revision>99</cp:revision>
  <dcterms:created xsi:type="dcterms:W3CDTF">2015-08-27T02:29:00Z</dcterms:created>
  <dcterms:modified xsi:type="dcterms:W3CDTF">2020-06-14T08:28:55Z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